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D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7BE44-8BD9-4E15-BADA-8EE8BCA09D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53896-0C2E-4A39-82A7-35B0E1AEC6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84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53896-0C2E-4A39-82A7-35B0E1AEC6B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34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380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53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27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82783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FF60E-7C9D-4AC4-8301-B5647728B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7DFB25-6C22-4A58-8150-021DBAFE3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E1230F-BD7C-48DB-8B24-EE4C992B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1F68A7-90D3-43DB-B5DF-10B06D08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3FD68-B6F4-46F2-ABBC-5573B00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85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4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4839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83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6510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8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42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таблицы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70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845B2-90D4-4838-885D-88C70DAC9692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8AB2A8-9D03-471A-8F38-0419CA3F55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554DE8-5A39-4658-8481-AD0D2DD9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CA14A-7C5F-4333-9989-DE589A826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 И ПУТИ РАЗВИТИЯ ИСКУССТВЕННОГО ИНТЕЛЛЕКТА В МЕДИЦИНЕ</a:t>
            </a:r>
            <a:endParaRPr lang="ru-R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8B354B-D0E6-4A5A-A337-DBB15767D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8848" y="5340930"/>
            <a:ext cx="9144000" cy="1297416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Подготовил:</a:t>
            </a: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 ДПИ-15</a:t>
            </a: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Мартынов В.А.</a:t>
            </a:r>
          </a:p>
        </p:txBody>
      </p:sp>
    </p:spTree>
    <p:extLst>
      <p:ext uri="{BB962C8B-B14F-4D97-AF65-F5344CB8AC3E}">
        <p14:creationId xmlns:p14="http://schemas.microsoft.com/office/powerpoint/2010/main" val="391736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B2B00F3-AC96-404B-B871-A270425E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457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89EC5-F329-4393-8FBD-F989F59A9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24710"/>
            <a:ext cx="9144000" cy="936730"/>
          </a:xfrm>
        </p:spPr>
        <p:txBody>
          <a:bodyPr/>
          <a:lstStyle/>
          <a:p>
            <a:pPr algn="l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ACA405-16B6-4D2E-8F06-C8B2BEDA1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2097352"/>
            <a:ext cx="9855200" cy="26632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Необходимость в повышении качества услуг</a:t>
            </a:r>
          </a:p>
          <a:p>
            <a:pPr algn="l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Снижение расходов для медицинских организаций</a:t>
            </a:r>
          </a:p>
        </p:txBody>
      </p:sp>
    </p:spTree>
    <p:extLst>
      <p:ext uri="{BB962C8B-B14F-4D97-AF65-F5344CB8AC3E}">
        <p14:creationId xmlns:p14="http://schemas.microsoft.com/office/powerpoint/2010/main" val="22344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7EC72EDE-2576-43DD-A704-30379CF1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" y="141287"/>
            <a:ext cx="12192000" cy="6575425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1F8C0-A314-4200-AB78-AA072F0E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27" y="252307"/>
            <a:ext cx="6204373" cy="956734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Рентгенология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81BAA2-7431-4E09-8E06-EFAF6491F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665" y="1366837"/>
            <a:ext cx="6123095" cy="183694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сотен обезличенных снимков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случаями отсутствия патологий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Формирование тепловой карты для информирования врача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1346C-12B4-47B2-92E3-2DE53B28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0"/>
            <a:ext cx="4949825" cy="6858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9AD17CE-184B-4A15-9A71-9C3B9C05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66" y="3334278"/>
            <a:ext cx="5455574" cy="3638868"/>
          </a:xfrm>
          <a:prstGeom prst="rect">
            <a:avLst/>
          </a:prstGeom>
          <a:noFill/>
          <a:effectLst>
            <a:softEdge rad="355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7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Picture background">
            <a:extLst>
              <a:ext uri="{FF2B5EF4-FFF2-40B4-BE49-F238E27FC236}">
                <a16:creationId xmlns:a16="http://schemas.microsoft.com/office/drawing/2014/main" id="{C5B12CC8-E31D-4AE7-831A-81A24C59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" y="-352213"/>
            <a:ext cx="12192000" cy="7068925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A1D6D-9FB3-4132-9A40-FDE02BD38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07" y="216745"/>
            <a:ext cx="11589173" cy="1139297"/>
          </a:xfrm>
        </p:spPr>
        <p:txBody>
          <a:bodyPr>
            <a:no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поддержки принятия врачебных решений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F2FC28-C1C8-4B3F-9DB1-73D584A14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39" y="1948339"/>
            <a:ext cx="5852161" cy="2961322"/>
          </a:xfrm>
        </p:spPr>
        <p:txBody>
          <a:bodyPr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СППВР включают в себя: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Искусственный интеллект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Электронные справочники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проверки безопасности терапии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контроля качества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 скрининга врачебных лекарственных назначений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93CC7F5B-18A5-44BB-9EE8-BF0BC2A60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24814" r="8420" b="7103"/>
          <a:stretch/>
        </p:blipFill>
        <p:spPr bwMode="auto">
          <a:xfrm>
            <a:off x="5994400" y="1562946"/>
            <a:ext cx="5858934" cy="350181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5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975F5DE-2D47-4247-9AF0-48ECD126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softEdge rad="342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186F1-E5E7-4484-A54C-2D375B1A4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387" y="336120"/>
            <a:ext cx="11677226" cy="1677603"/>
          </a:xfrm>
        </p:spPr>
        <p:txBody>
          <a:bodyPr>
            <a:no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Этапы разработки и внедрения медицинских сервисов с использованием ИИ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D7C0792-F1DD-42A7-86C8-775E339A3EAA}"/>
              </a:ext>
            </a:extLst>
          </p:cNvPr>
          <p:cNvSpPr/>
          <p:nvPr/>
        </p:nvSpPr>
        <p:spPr>
          <a:xfrm>
            <a:off x="602825" y="5416974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Сбор данных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B078F90-E5AB-4330-8FBD-304378C35DCB}"/>
              </a:ext>
            </a:extLst>
          </p:cNvPr>
          <p:cNvSpPr/>
          <p:nvPr/>
        </p:nvSpPr>
        <p:spPr>
          <a:xfrm>
            <a:off x="602825" y="4033996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Обезличивание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84A20F5-FB45-4EEC-9358-35B9365E6FF4}"/>
              </a:ext>
            </a:extLst>
          </p:cNvPr>
          <p:cNvSpPr/>
          <p:nvPr/>
        </p:nvSpPr>
        <p:spPr>
          <a:xfrm>
            <a:off x="602825" y="2651018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Разметка данных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1AB16BD-C61E-4E8B-BA75-2F20D3431AA3}"/>
              </a:ext>
            </a:extLst>
          </p:cNvPr>
          <p:cNvSpPr/>
          <p:nvPr/>
        </p:nvSpPr>
        <p:spPr>
          <a:xfrm>
            <a:off x="3014134" y="4033996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Повторная разметка данных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E5C3B8F-E80F-411B-A2ED-BCC6EB0803D2}"/>
              </a:ext>
            </a:extLst>
          </p:cNvPr>
          <p:cNvSpPr/>
          <p:nvPr/>
        </p:nvSpPr>
        <p:spPr>
          <a:xfrm>
            <a:off x="6387250" y="2651018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нейросети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54AF47B-B5B8-4F67-A049-00CA26D2D9DE}"/>
              </a:ext>
            </a:extLst>
          </p:cNvPr>
          <p:cNvSpPr/>
          <p:nvPr/>
        </p:nvSpPr>
        <p:spPr>
          <a:xfrm>
            <a:off x="8575039" y="2651018"/>
            <a:ext cx="1652693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Валидация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F4B2A11-B867-4599-88DF-8E8CF47A95E4}"/>
              </a:ext>
            </a:extLst>
          </p:cNvPr>
          <p:cNvSpPr/>
          <p:nvPr/>
        </p:nvSpPr>
        <p:spPr>
          <a:xfrm>
            <a:off x="6387250" y="4033996"/>
            <a:ext cx="3840482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Регистрация в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МинЗдраве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3719EA4-12BD-452B-97E8-908237694B56}"/>
              </a:ext>
            </a:extLst>
          </p:cNvPr>
          <p:cNvSpPr/>
          <p:nvPr/>
        </p:nvSpPr>
        <p:spPr>
          <a:xfrm>
            <a:off x="6387250" y="5416974"/>
            <a:ext cx="3840482" cy="80602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Интеграция в систему здравоохранения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DB6A41C-38E8-464D-8581-4AF2D46E4532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1429172" y="4840022"/>
            <a:ext cx="0" cy="576952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352BC23-9B23-42F3-B18D-F57F69B0CB90}"/>
              </a:ext>
            </a:extLst>
          </p:cNvPr>
          <p:cNvCxnSpPr/>
          <p:nvPr/>
        </p:nvCxnSpPr>
        <p:spPr>
          <a:xfrm flipV="1">
            <a:off x="1429171" y="3457044"/>
            <a:ext cx="0" cy="576952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A2FF1CD-8965-47A1-98F3-89A543CC2AB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55518" y="3054031"/>
            <a:ext cx="4131732" cy="0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Соединитель: уступ 27">
            <a:extLst>
              <a:ext uri="{FF2B5EF4-FFF2-40B4-BE49-F238E27FC236}">
                <a16:creationId xmlns:a16="http://schemas.microsoft.com/office/drawing/2014/main" id="{D31C5C4C-7C49-4BDE-B822-567607B15D06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2692348" y="2885862"/>
            <a:ext cx="711305" cy="1584963"/>
          </a:xfrm>
          <a:prstGeom prst="bentConnector2">
            <a:avLst/>
          </a:prstGeom>
          <a:ln>
            <a:tailEnd type="triangle"/>
          </a:ln>
          <a:effectLst>
            <a:glow rad="127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14AB360-0A99-4599-A759-D508885ED64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039943" y="3054031"/>
            <a:ext cx="535096" cy="0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5BF1C21-048B-40F5-8D44-882B779CC0A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401386" y="3457044"/>
            <a:ext cx="0" cy="576952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55061598-7366-439A-9C39-CC3350A23F8E}"/>
              </a:ext>
            </a:extLst>
          </p:cNvPr>
          <p:cNvCxnSpPr>
            <a:cxnSpLocks/>
          </p:cNvCxnSpPr>
          <p:nvPr/>
        </p:nvCxnSpPr>
        <p:spPr>
          <a:xfrm>
            <a:off x="8304104" y="4840022"/>
            <a:ext cx="0" cy="576952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tx1"/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2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D51B8A25-D1C2-4B73-A77A-5890C5CF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6933"/>
            <a:ext cx="12192000" cy="5875867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1EAFD-A702-4EFD-B68B-9203959E9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853" y="298027"/>
            <a:ext cx="10390293" cy="178953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Наиболее актуальные пути Применения ИИ в медицине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086347-4F84-4BB9-B8D2-1D0B9714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826" y="2707957"/>
            <a:ext cx="9970347" cy="27852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/>
              <a:t>Данные о пациентах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/>
              <a:t>Диагностика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/>
              <a:t>Создание лекарств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/>
              <a:t>Автоматизация процессов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800" dirty="0"/>
              <a:t>Онлайн-консультация</a:t>
            </a:r>
          </a:p>
        </p:txBody>
      </p:sp>
    </p:spTree>
    <p:extLst>
      <p:ext uri="{BB962C8B-B14F-4D97-AF65-F5344CB8AC3E}">
        <p14:creationId xmlns:p14="http://schemas.microsoft.com/office/powerpoint/2010/main" val="267207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8FB66EAD-D1B9-439D-BBA9-8F024783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708" y="1710690"/>
            <a:ext cx="13765414" cy="6309148"/>
          </a:xfrm>
          <a:prstGeom prst="rect">
            <a:avLst/>
          </a:prstGeom>
          <a:noFill/>
          <a:effectLst>
            <a:softEdge rad="1054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7D8D0-76E3-453A-B47C-87A21A624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186" y="142241"/>
            <a:ext cx="11575627" cy="1850496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 на пути внедрения 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C9C07A-BE4D-4869-80B3-E2358BBF0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787" y="2724572"/>
            <a:ext cx="11528213" cy="28310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Базовое недоверие людей к машинам</a:t>
            </a:r>
          </a:p>
          <a:p>
            <a:pPr algn="l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Дороговизна подобных технологий с точки разработки</a:t>
            </a:r>
          </a:p>
          <a:p>
            <a:pPr algn="l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Высокая цена на оборудование для выстраивания необходимой инфраструктуры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702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5B307-73C3-481E-941C-13DE27AE2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7406B3-B792-4261-974A-E1DC23575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CC0350-0310-46B4-911E-ABB134A9D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8000"/>
                    </a14:imgEffect>
                    <a14:imgEffect>
                      <a14:sharpenSoften amoun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343BD97-0856-427A-ABCF-466D11ABACF4}"/>
              </a:ext>
            </a:extLst>
          </p:cNvPr>
          <p:cNvSpPr txBox="1">
            <a:spLocks/>
          </p:cNvSpPr>
          <p:nvPr/>
        </p:nvSpPr>
        <p:spPr>
          <a:xfrm>
            <a:off x="-806027" y="3095731"/>
            <a:ext cx="9144000" cy="1012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96791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68</TotalTime>
  <Words>142</Words>
  <Application>Microsoft Office PowerPoint</Application>
  <PresentationFormat>Широкоэкранный</PresentationFormat>
  <Paragraphs>42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Пользовательская</vt:lpstr>
      <vt:lpstr>ПРОБЛЕМЫ И ПУТИ РАЗВИТИЯ ИСКУССТВЕННОГО ИНТЕЛЛЕКТА В МЕДИЦИНЕ</vt:lpstr>
      <vt:lpstr>Актуальность</vt:lpstr>
      <vt:lpstr>Рентгенология</vt:lpstr>
      <vt:lpstr>Система поддержки принятия врачебных решений</vt:lpstr>
      <vt:lpstr>Этапы разработки и внедрения медицинских сервисов с использованием ИИ</vt:lpstr>
      <vt:lpstr>Наиболее актуальные пути Применения ИИ в медицине</vt:lpstr>
      <vt:lpstr>Проблемы на пути внедрения 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ПРОБЛЕМЫ И ПУТИ РАЗВИТИЯ ИСКУССТВЕННОГО ИНТЕЛЛЕКТА В МЕДИЦИНЕ</dc:title>
  <dc:creator>Viktor Martynov</dc:creator>
  <cp:lastModifiedBy>Viktor Martynov</cp:lastModifiedBy>
  <cp:revision>6</cp:revision>
  <dcterms:created xsi:type="dcterms:W3CDTF">2024-11-13T08:48:20Z</dcterms:created>
  <dcterms:modified xsi:type="dcterms:W3CDTF">2024-11-13T09:57:03Z</dcterms:modified>
</cp:coreProperties>
</file>